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6327"/>
  </p:normalViewPr>
  <p:slideViewPr>
    <p:cSldViewPr snapToGrid="0" snapToObjects="1">
      <p:cViewPr>
        <p:scale>
          <a:sx n="88" d="100"/>
          <a:sy n="88" d="100"/>
        </p:scale>
        <p:origin x="3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02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30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7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005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1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17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02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5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30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5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0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67C9D-9B3A-E845-BA09-1F8B90FEDF4B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E9F53-9661-AF49-B694-3819EBC6F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5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E2903B-0B60-C147-8749-7601F192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85" y="6381101"/>
            <a:ext cx="3182725" cy="3103710"/>
          </a:xfrm>
          <a:prstGeom prst="rect">
            <a:avLst/>
          </a:prstGeom>
        </p:spPr>
      </p:pic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2CCF42DF-782B-5F4E-973D-BD8FFC354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881" y="6408956"/>
            <a:ext cx="2975977" cy="297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7F05DD-F09A-F648-8295-EA3BF9BE5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42" y="0"/>
            <a:ext cx="6140315" cy="614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63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F3D253-9B2C-7640-8617-0FCD9B9CF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87" y="2466257"/>
            <a:ext cx="3052390" cy="34373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0F9CEF-FF5B-0446-BCF3-C37484E0F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991" t="65870" r="3800"/>
          <a:stretch/>
        </p:blipFill>
        <p:spPr>
          <a:xfrm>
            <a:off x="859496" y="699773"/>
            <a:ext cx="1612701" cy="16885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3E7F89-D4D3-F245-945D-0F23D5CE69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49" t="34536" r="33862" b="34808"/>
          <a:stretch/>
        </p:blipFill>
        <p:spPr>
          <a:xfrm>
            <a:off x="2997519" y="699773"/>
            <a:ext cx="1777362" cy="15166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C95BEA-98FF-744F-969A-941FB5E533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916" b="65870"/>
          <a:stretch/>
        </p:blipFill>
        <p:spPr>
          <a:xfrm>
            <a:off x="5043949" y="613841"/>
            <a:ext cx="2005780" cy="16885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9CD42C-1378-B54F-AD69-2C47F6C8B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6978" y="2466258"/>
            <a:ext cx="1850128" cy="16885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074668-AB7D-5C47-B6EF-4ECF1E968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898" y="2466257"/>
            <a:ext cx="1850128" cy="16885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A8F569-CC54-874D-866B-5B0B4BEFF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6977" y="4215053"/>
            <a:ext cx="1850128" cy="16885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372241B-1226-B443-83B1-0AA92B20F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646" y="4256689"/>
            <a:ext cx="1850128" cy="168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92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9520A5-FC4E-F34F-92CB-2A8D0275F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361" y="1150262"/>
            <a:ext cx="2697509" cy="27970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45185B-8436-234A-9324-1A13FE740B60}"/>
              </a:ext>
            </a:extLst>
          </p:cNvPr>
          <p:cNvSpPr txBox="1"/>
          <p:nvPr/>
        </p:nvSpPr>
        <p:spPr>
          <a:xfrm>
            <a:off x="2928657" y="568497"/>
            <a:ext cx="1656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0.8, mean = 1000, </a:t>
            </a:r>
            <a:r>
              <a:rPr lang="en-US" dirty="0" err="1"/>
              <a:t>sd</a:t>
            </a:r>
            <a:r>
              <a:rPr lang="en-US" dirty="0"/>
              <a:t> = 100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75138-4B78-204B-B9D9-E48E9C702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870" y="1175637"/>
            <a:ext cx="2697509" cy="2796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5C8AAE-8214-6641-96B1-E4B9B6C5A8AB}"/>
              </a:ext>
            </a:extLst>
          </p:cNvPr>
          <p:cNvSpPr txBox="1"/>
          <p:nvPr/>
        </p:nvSpPr>
        <p:spPr>
          <a:xfrm>
            <a:off x="5599302" y="518840"/>
            <a:ext cx="1883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0, mean = 1000, </a:t>
            </a:r>
            <a:r>
              <a:rPr lang="en-US" dirty="0" err="1"/>
              <a:t>sd</a:t>
            </a:r>
            <a:r>
              <a:rPr lang="en-US" dirty="0"/>
              <a:t> = 100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0906736-AEC4-F648-BDBF-7496EE825945}"/>
              </a:ext>
            </a:extLst>
          </p:cNvPr>
          <p:cNvSpPr/>
          <p:nvPr/>
        </p:nvSpPr>
        <p:spPr>
          <a:xfrm>
            <a:off x="463532" y="1365760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9391768-06EC-9541-83F6-EB1D49226B2A}"/>
              </a:ext>
            </a:extLst>
          </p:cNvPr>
          <p:cNvSpPr/>
          <p:nvPr/>
        </p:nvSpPr>
        <p:spPr>
          <a:xfrm>
            <a:off x="463532" y="1816518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C2038B5-6A19-664A-A0A5-41EB319AD2C8}"/>
              </a:ext>
            </a:extLst>
          </p:cNvPr>
          <p:cNvSpPr/>
          <p:nvPr/>
        </p:nvSpPr>
        <p:spPr>
          <a:xfrm>
            <a:off x="463532" y="228015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3F5E4B8-B5B9-3946-B6EA-175D049CEEF9}"/>
              </a:ext>
            </a:extLst>
          </p:cNvPr>
          <p:cNvSpPr/>
          <p:nvPr/>
        </p:nvSpPr>
        <p:spPr>
          <a:xfrm>
            <a:off x="463532" y="274378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B14B010-FF14-7D48-B09E-FA5C3B9DEA73}"/>
              </a:ext>
            </a:extLst>
          </p:cNvPr>
          <p:cNvSpPr/>
          <p:nvPr/>
        </p:nvSpPr>
        <p:spPr>
          <a:xfrm>
            <a:off x="463532" y="3207413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B122E3-7FB9-B645-A1D2-A6DF563828A6}"/>
              </a:ext>
            </a:extLst>
          </p:cNvPr>
          <p:cNvSpPr/>
          <p:nvPr/>
        </p:nvSpPr>
        <p:spPr>
          <a:xfrm>
            <a:off x="1274901" y="1365760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B34A7C5-693B-CB4A-86C8-264A37A34363}"/>
              </a:ext>
            </a:extLst>
          </p:cNvPr>
          <p:cNvSpPr/>
          <p:nvPr/>
        </p:nvSpPr>
        <p:spPr>
          <a:xfrm>
            <a:off x="1274901" y="1816518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B49F106-E66E-BD42-BAA8-150A035723F8}"/>
              </a:ext>
            </a:extLst>
          </p:cNvPr>
          <p:cNvSpPr/>
          <p:nvPr/>
        </p:nvSpPr>
        <p:spPr>
          <a:xfrm>
            <a:off x="1274901" y="228015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F796D96-275B-744B-B578-6F31C056062D}"/>
              </a:ext>
            </a:extLst>
          </p:cNvPr>
          <p:cNvSpPr/>
          <p:nvPr/>
        </p:nvSpPr>
        <p:spPr>
          <a:xfrm>
            <a:off x="1274901" y="2743785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6E6E7F8-DCAA-6746-BD15-C3E4C36C1800}"/>
              </a:ext>
            </a:extLst>
          </p:cNvPr>
          <p:cNvSpPr/>
          <p:nvPr/>
        </p:nvSpPr>
        <p:spPr>
          <a:xfrm>
            <a:off x="1274901" y="3207413"/>
            <a:ext cx="824248" cy="46363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962DB-2952-4349-A483-F9394D700374}"/>
              </a:ext>
            </a:extLst>
          </p:cNvPr>
          <p:cNvSpPr txBox="1"/>
          <p:nvPr/>
        </p:nvSpPr>
        <p:spPr>
          <a:xfrm>
            <a:off x="0" y="771049"/>
            <a:ext cx="254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Toy heteromeric complex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CF1918-1D5A-934D-9BFC-902552AFC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153" y="4159247"/>
            <a:ext cx="5449198" cy="25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3D18CA4-CBF8-E048-8019-0F5BD2DF8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71" y="1199509"/>
            <a:ext cx="2918473" cy="28873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D801CA-FCC9-854A-B92D-956747655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426" y="1253613"/>
            <a:ext cx="3152602" cy="283324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62CAF67-2F93-F54F-AC9D-9A5AC83A4D30}"/>
                  </a:ext>
                </a:extLst>
              </p:cNvPr>
              <p:cNvSpPr/>
              <p:nvPr/>
            </p:nvSpPr>
            <p:spPr>
              <a:xfrm>
                <a:off x="3144967" y="4086861"/>
                <a:ext cx="4416402" cy="9221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smtClean="0">
                          <a:latin typeface="Cambria Math" charset="0"/>
                        </a:rPr>
                        <m:t>∆</m:t>
                      </m:r>
                      <m:r>
                        <a:rPr lang="en-US" sz="2400" i="1">
                          <a:latin typeface="Cambria Math" charset="0"/>
                        </a:rPr>
                        <m:t>𝐺</m:t>
                      </m:r>
                      <m:r>
                        <a:rPr lang="en-US" sz="2400" i="0">
                          <a:latin typeface="Cambria Math" charset="0"/>
                        </a:rPr>
                        <m:t>= ∆</m:t>
                      </m:r>
                      <m:r>
                        <a:rPr lang="en-US" sz="2400" i="1">
                          <a:latin typeface="Cambria Math" charset="0"/>
                        </a:rPr>
                        <m:t>𝐺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0">
                              <a:latin typeface="Cambria Math" charset="0"/>
                            </a:rPr>
                            <m:t>°</m:t>
                          </m:r>
                        </m:e>
                        <m:sup>
                          <m:r>
                            <a:rPr lang="en-US" sz="2400" i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sz="2400" b="0" i="0" smtClean="0">
                          <a:latin typeface="Cambria Math" charset="0"/>
                        </a:rPr>
                        <m:t>+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𝑅𝑇</m:t>
                      </m:r>
                      <m:r>
                        <a:rPr lang="en-US" sz="2400" i="0">
                          <a:latin typeface="Cambria Math" charset="0"/>
                        </a:rPr>
                        <m:t>∗ </m:t>
                      </m:r>
                      <m:r>
                        <a:rPr lang="en-US" sz="2400" i="1">
                          <a:latin typeface="Cambria Math" charset="0"/>
                        </a:rPr>
                        <m:t>𝑙𝑛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𝐶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𝐷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𝐴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𝐵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62CAF67-2F93-F54F-AC9D-9A5AC83A4D3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44967" y="4086861"/>
                <a:ext cx="4416402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1491A91-EAB1-FA4B-841A-88BE2758BCE1}"/>
                  </a:ext>
                </a:extLst>
              </p:cNvPr>
              <p:cNvSpPr/>
              <p:nvPr/>
            </p:nvSpPr>
            <p:spPr>
              <a:xfrm>
                <a:off x="424709" y="5270537"/>
                <a:ext cx="3696461" cy="5884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𝐴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𝐵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⇔"/>
                          <m:vertJc m:val="bot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𝑋</m:t>
                          </m:r>
                        </m:e>
                      </m:groupCh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𝐶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𝐷</m:t>
                      </m: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⇔"/>
                          <m:vertJc m:val="bot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𝑌</m:t>
                          </m:r>
                        </m:e>
                      </m:groupChr>
                      <m:r>
                        <a:rPr lang="en-US" sz="2400" i="0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𝐸</m:t>
                      </m:r>
                      <m:r>
                        <a:rPr lang="en-US" sz="2400" i="0">
                          <a:latin typeface="Cambria Math" charset="0"/>
                        </a:rPr>
                        <m:t>+</m:t>
                      </m:r>
                      <m:r>
                        <a:rPr lang="en-US" sz="2400" i="1">
                          <a:latin typeface="Cambria Math" charset="0"/>
                        </a:rPr>
                        <m:t>𝐹</m:t>
                      </m:r>
                    </m:oMath>
                  </m:oMathPara>
                </a14:m>
                <a:endParaRPr lang="en-US" sz="2400"/>
              </a:p>
            </p:txBody>
          </p:sp>
        </mc:Choice>
        <mc:Fallback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1491A91-EAB1-FA4B-841A-88BE2758BC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709" y="5270537"/>
                <a:ext cx="3696461" cy="588494"/>
              </a:xfrm>
              <a:prstGeom prst="rect">
                <a:avLst/>
              </a:prstGeom>
              <a:blipFill>
                <a:blip r:embed="rId5"/>
                <a:stretch>
                  <a:fillRect t="-12766" b="-65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54862B0C-2CC2-4A48-8573-42207DCFF1DB}"/>
              </a:ext>
            </a:extLst>
          </p:cNvPr>
          <p:cNvGrpSpPr/>
          <p:nvPr/>
        </p:nvGrpSpPr>
        <p:grpSpPr>
          <a:xfrm>
            <a:off x="1528149" y="6554467"/>
            <a:ext cx="1772601" cy="2575635"/>
            <a:chOff x="613749" y="3895718"/>
            <a:chExt cx="1772601" cy="257563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C0783D6-52E2-154C-85EA-FF92DAA15DB4}"/>
                </a:ext>
              </a:extLst>
            </p:cNvPr>
            <p:cNvGrpSpPr/>
            <p:nvPr/>
          </p:nvGrpSpPr>
          <p:grpSpPr>
            <a:xfrm>
              <a:off x="685801" y="3895718"/>
              <a:ext cx="1681843" cy="2086263"/>
              <a:chOff x="7021286" y="3102913"/>
              <a:chExt cx="1681843" cy="2086263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B60A692-8A50-7748-A61D-328E7D81CBA5}"/>
                  </a:ext>
                </a:extLst>
              </p:cNvPr>
              <p:cNvSpPr/>
              <p:nvPr/>
            </p:nvSpPr>
            <p:spPr>
              <a:xfrm>
                <a:off x="7315200" y="3776951"/>
                <a:ext cx="391886" cy="141222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3F63DD7-BD26-FF49-B0F4-B8B6E8AC918D}"/>
                  </a:ext>
                </a:extLst>
              </p:cNvPr>
              <p:cNvSpPr/>
              <p:nvPr/>
            </p:nvSpPr>
            <p:spPr>
              <a:xfrm>
                <a:off x="8016881" y="3776951"/>
                <a:ext cx="391886" cy="141222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Y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60032FF-9487-054A-946C-7D6C009BA0D9}"/>
                  </a:ext>
                </a:extLst>
              </p:cNvPr>
              <p:cNvCxnSpPr/>
              <p:nvPr/>
            </p:nvCxnSpPr>
            <p:spPr>
              <a:xfrm>
                <a:off x="7021286" y="3407619"/>
                <a:ext cx="0" cy="17815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ABF78F1C-BB01-D24A-A806-9D12A540CD73}"/>
                  </a:ext>
                </a:extLst>
              </p:cNvPr>
              <p:cNvCxnSpPr/>
              <p:nvPr/>
            </p:nvCxnSpPr>
            <p:spPr>
              <a:xfrm>
                <a:off x="7037614" y="5189176"/>
                <a:ext cx="16655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21E92DA-2340-6949-A0B7-5EF85E3AC1C1}"/>
                  </a:ext>
                </a:extLst>
              </p:cNvPr>
              <p:cNvSpPr txBox="1"/>
              <p:nvPr/>
            </p:nvSpPr>
            <p:spPr>
              <a:xfrm>
                <a:off x="7315200" y="3102913"/>
                <a:ext cx="10406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Balanced</a:t>
                </a: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CA52E61-606A-2543-9DA5-3A118B2CDC5B}"/>
                </a:ext>
              </a:extLst>
            </p:cNvPr>
            <p:cNvSpPr txBox="1"/>
            <p:nvPr/>
          </p:nvSpPr>
          <p:spPr>
            <a:xfrm>
              <a:off x="613749" y="6102021"/>
              <a:ext cx="1772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err="1"/>
                <a:t>Fwd</a:t>
              </a:r>
              <a:r>
                <a:rPr lang="en-US"/>
                <a:t> </a:t>
              </a:r>
              <a:r>
                <a:rPr lang="en-US" err="1"/>
                <a:t>Rxn</a:t>
              </a:r>
              <a:r>
                <a:rPr lang="en-US"/>
                <a:t> Favored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FC7241-41F4-6441-ADC8-8841E9980708}"/>
              </a:ext>
            </a:extLst>
          </p:cNvPr>
          <p:cNvGrpSpPr/>
          <p:nvPr/>
        </p:nvGrpSpPr>
        <p:grpSpPr>
          <a:xfrm>
            <a:off x="4375566" y="6554467"/>
            <a:ext cx="1721562" cy="2571823"/>
            <a:chOff x="3461166" y="3895718"/>
            <a:chExt cx="1721562" cy="257182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CF2D9EC-5F4F-1D47-BA67-CCB3F70EDB0B}"/>
                </a:ext>
              </a:extLst>
            </p:cNvPr>
            <p:cNvGrpSpPr/>
            <p:nvPr/>
          </p:nvGrpSpPr>
          <p:grpSpPr>
            <a:xfrm>
              <a:off x="3461166" y="3895718"/>
              <a:ext cx="1681843" cy="2104819"/>
              <a:chOff x="9682352" y="3102913"/>
              <a:chExt cx="1681843" cy="2104819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CE1507C-CB15-7D46-BC79-FC6B86AE245B}"/>
                  </a:ext>
                </a:extLst>
              </p:cNvPr>
              <p:cNvSpPr/>
              <p:nvPr/>
            </p:nvSpPr>
            <p:spPr>
              <a:xfrm>
                <a:off x="9976266" y="3795508"/>
                <a:ext cx="391886" cy="1412224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3A0BBF6-24A1-724D-BC20-0227F569B5BD}"/>
                  </a:ext>
                </a:extLst>
              </p:cNvPr>
              <p:cNvSpPr/>
              <p:nvPr/>
            </p:nvSpPr>
            <p:spPr>
              <a:xfrm>
                <a:off x="10677947" y="4771905"/>
                <a:ext cx="391886" cy="435827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Y</a:t>
                </a: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F2670D6C-A199-B04F-AEB7-510E9C670F4F}"/>
                  </a:ext>
                </a:extLst>
              </p:cNvPr>
              <p:cNvCxnSpPr/>
              <p:nvPr/>
            </p:nvCxnSpPr>
            <p:spPr>
              <a:xfrm>
                <a:off x="9682352" y="3426175"/>
                <a:ext cx="0" cy="17815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BB273E11-5BB5-F344-8759-A33ED89ED83E}"/>
                  </a:ext>
                </a:extLst>
              </p:cNvPr>
              <p:cNvCxnSpPr/>
              <p:nvPr/>
            </p:nvCxnSpPr>
            <p:spPr>
              <a:xfrm>
                <a:off x="9698680" y="5207732"/>
                <a:ext cx="16655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86F03D0-4E82-F640-B0FE-D927A7684FEC}"/>
                  </a:ext>
                </a:extLst>
              </p:cNvPr>
              <p:cNvSpPr txBox="1"/>
              <p:nvPr/>
            </p:nvSpPr>
            <p:spPr>
              <a:xfrm>
                <a:off x="9926592" y="3102913"/>
                <a:ext cx="13067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Unbalanced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FF90A0A-8C1E-B146-B44C-3C567E131C0D}"/>
                </a:ext>
              </a:extLst>
            </p:cNvPr>
            <p:cNvSpPr txBox="1"/>
            <p:nvPr/>
          </p:nvSpPr>
          <p:spPr>
            <a:xfrm>
              <a:off x="3461166" y="6098209"/>
              <a:ext cx="17215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Rev </a:t>
              </a:r>
              <a:r>
                <a:rPr lang="en-US" err="1"/>
                <a:t>Rxn</a:t>
              </a:r>
              <a:r>
                <a:rPr lang="en-US"/>
                <a:t> Favored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094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521</TotalTime>
  <Words>59</Words>
  <Application>Microsoft Macintosh PowerPoint</Application>
  <PresentationFormat>Custom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Murphy Kovary</dc:creator>
  <cp:lastModifiedBy>Kyle Murphy Kovary</cp:lastModifiedBy>
  <cp:revision>8</cp:revision>
  <dcterms:created xsi:type="dcterms:W3CDTF">2020-03-02T21:39:29Z</dcterms:created>
  <dcterms:modified xsi:type="dcterms:W3CDTF">2020-03-03T06:20:58Z</dcterms:modified>
</cp:coreProperties>
</file>

<file path=docProps/thumbnail.jpeg>
</file>